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1"/>
  </p:notesMasterIdLst>
  <p:sldIdLst>
    <p:sldId id="256" r:id="rId2"/>
    <p:sldId id="266" r:id="rId3"/>
    <p:sldId id="267" r:id="rId4"/>
    <p:sldId id="328" r:id="rId5"/>
    <p:sldId id="306" r:id="rId6"/>
    <p:sldId id="268" r:id="rId7"/>
    <p:sldId id="269" r:id="rId8"/>
    <p:sldId id="271" r:id="rId9"/>
    <p:sldId id="286" r:id="rId10"/>
    <p:sldId id="270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65" r:id="rId26"/>
    <p:sldId id="257" r:id="rId27"/>
    <p:sldId id="304" r:id="rId28"/>
    <p:sldId id="305" r:id="rId29"/>
    <p:sldId id="287" r:id="rId30"/>
    <p:sldId id="324" r:id="rId31"/>
    <p:sldId id="288" r:id="rId32"/>
    <p:sldId id="289" r:id="rId33"/>
    <p:sldId id="290" r:id="rId34"/>
    <p:sldId id="307" r:id="rId35"/>
    <p:sldId id="291" r:id="rId36"/>
    <p:sldId id="292" r:id="rId37"/>
    <p:sldId id="297" r:id="rId38"/>
    <p:sldId id="321" r:id="rId39"/>
    <p:sldId id="293" r:id="rId40"/>
    <p:sldId id="310" r:id="rId41"/>
    <p:sldId id="294" r:id="rId42"/>
    <p:sldId id="325" r:id="rId43"/>
    <p:sldId id="295" r:id="rId44"/>
    <p:sldId id="296" r:id="rId45"/>
    <p:sldId id="308" r:id="rId46"/>
    <p:sldId id="315" r:id="rId47"/>
    <p:sldId id="298" r:id="rId48"/>
    <p:sldId id="299" r:id="rId49"/>
    <p:sldId id="300" r:id="rId50"/>
    <p:sldId id="323" r:id="rId51"/>
    <p:sldId id="322" r:id="rId52"/>
    <p:sldId id="311" r:id="rId53"/>
    <p:sldId id="327" r:id="rId54"/>
    <p:sldId id="313" r:id="rId55"/>
    <p:sldId id="326" r:id="rId56"/>
    <p:sldId id="314" r:id="rId57"/>
    <p:sldId id="319" r:id="rId58"/>
    <p:sldId id="320" r:id="rId59"/>
    <p:sldId id="303" r:id="rId6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81" autoAdjust="0"/>
    <p:restoredTop sz="94728" autoAdjust="0"/>
  </p:normalViewPr>
  <p:slideViewPr>
    <p:cSldViewPr snapToGrid="0" snapToObjects="1">
      <p:cViewPr varScale="1">
        <p:scale>
          <a:sx n="96" d="100"/>
          <a:sy n="96" d="100"/>
        </p:scale>
        <p:origin x="-143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28353672"/>
        <c:axId val="2128356696"/>
      </c:barChart>
      <c:catAx>
        <c:axId val="2128353672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2128356696"/>
        <c:crosses val="autoZero"/>
        <c:auto val="1"/>
        <c:lblAlgn val="ctr"/>
        <c:lblOffset val="100"/>
        <c:noMultiLvlLbl val="0"/>
      </c:catAx>
      <c:valAx>
        <c:axId val="212835669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2835367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6/10/15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21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37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40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50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6/10/15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829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11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9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49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203" name="Rectangle 202"/>
          <p:cNvSpPr/>
          <p:nvPr/>
        </p:nvSpPr>
        <p:spPr>
          <a:xfrm>
            <a:off x="4447886" y="2332627"/>
            <a:ext cx="4089400" cy="3756641"/>
          </a:xfrm>
          <a:prstGeom prst="rect">
            <a:avLst/>
          </a:prstGeom>
          <a:solidFill>
            <a:srgbClr val="FFFF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/>
          <p:cNvSpPr txBox="1"/>
          <p:nvPr/>
        </p:nvSpPr>
        <p:spPr>
          <a:xfrm>
            <a:off x="1182728" y="1910834"/>
            <a:ext cx="114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Less even</a:t>
            </a:r>
            <a:endParaRPr lang="en-US" b="1" i="1" dirty="0"/>
          </a:p>
        </p:txBody>
      </p:sp>
      <p:sp>
        <p:nvSpPr>
          <p:cNvPr id="175" name="TextBox 174"/>
          <p:cNvSpPr txBox="1"/>
          <p:nvPr/>
        </p:nvSpPr>
        <p:spPr>
          <a:xfrm>
            <a:off x="6522798" y="1910834"/>
            <a:ext cx="126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More even</a:t>
            </a:r>
            <a:endParaRPr lang="en-US" b="1" i="1" dirty="0"/>
          </a:p>
        </p:txBody>
      </p:sp>
      <p:cxnSp>
        <p:nvCxnSpPr>
          <p:cNvPr id="177" name="Straight Arrow Connector 176"/>
          <p:cNvCxnSpPr/>
          <p:nvPr/>
        </p:nvCxnSpPr>
        <p:spPr>
          <a:xfrm flipV="1">
            <a:off x="2481385" y="2082800"/>
            <a:ext cx="3685763" cy="12700"/>
          </a:xfrm>
          <a:prstGeom prst="straightConnector1">
            <a:avLst/>
          </a:prstGeom>
          <a:ln w="4762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1016000" y="6089268"/>
            <a:ext cx="3557384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  <a:r>
              <a:rPr lang="en-US" dirty="0" err="1" smtClean="0"/>
              <a:t>Pielou’s</a:t>
            </a:r>
            <a:r>
              <a:rPr lang="en-US" dirty="0" smtClean="0"/>
              <a:t> evenness</a:t>
            </a:r>
            <a:endParaRPr lang="en-US" dirty="0"/>
          </a:p>
        </p:txBody>
      </p:sp>
      <p:pic>
        <p:nvPicPr>
          <p:cNvPr id="136" name="Picture 135" descr="SADpane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451508"/>
            <a:ext cx="8027698" cy="2234559"/>
          </a:xfrm>
          <a:prstGeom prst="rect">
            <a:avLst/>
          </a:prstGeom>
        </p:spPr>
      </p:pic>
      <p:sp>
        <p:nvSpPr>
          <p:cNvPr id="137" name="Slide Number Placeholder 1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63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33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87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Subsampling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we can’t compare samples that do not have the same number of sequences.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537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69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 formats : biom2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  <a:p>
            <a:r>
              <a:rPr lang="en-US" dirty="0" smtClean="0"/>
              <a:t>(Standardizes for sampling effort?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2031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 smtClean="0"/>
              <a:t>(presence/absence)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Old-style OTU table  -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python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21904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Pick OTUs :  open reference</a:t>
            </a:r>
          </a:p>
          <a:p>
            <a:r>
              <a:rPr lang="en-US" sz="2800" dirty="0" smtClean="0"/>
              <a:t>Made taxonomic assignments of our sequences: </a:t>
            </a:r>
            <a:r>
              <a:rPr lang="en-US" sz="2800" b="1" dirty="0" err="1" smtClean="0"/>
              <a:t>assign_taxonomy.py</a:t>
            </a:r>
            <a:endParaRPr lang="en-US" sz="2800" dirty="0" smtClean="0"/>
          </a:p>
          <a:p>
            <a:r>
              <a:rPr lang="en-US" sz="2800" dirty="0" smtClean="0"/>
              <a:t> Made OTU tables (</a:t>
            </a:r>
            <a:r>
              <a:rPr lang="en-US" sz="2800" dirty="0" err="1" smtClean="0"/>
              <a:t>biom</a:t>
            </a:r>
            <a:r>
              <a:rPr lang="en-US" sz="2800" dirty="0" smtClean="0"/>
              <a:t> + classic): </a:t>
            </a:r>
            <a:r>
              <a:rPr lang="en-US" sz="2800" b="1" dirty="0" err="1" smtClean="0"/>
              <a:t>make_otu_table.py</a:t>
            </a:r>
            <a:endParaRPr lang="en-US" sz="2800" b="1" dirty="0" smtClean="0"/>
          </a:p>
          <a:p>
            <a:r>
              <a:rPr lang="en-US" sz="2800" dirty="0" smtClean="0"/>
              <a:t>Made a phylogenetic tree of our representative sequences: </a:t>
            </a:r>
            <a:r>
              <a:rPr lang="en-US" sz="2800" b="1" dirty="0" err="1" smtClean="0"/>
              <a:t>make_phylogeny.py</a:t>
            </a:r>
            <a:endParaRPr lang="en-US" sz="2800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Tutorial: what did we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8000"/>
            <a:ext cx="8229600" cy="508000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Made taxonomic assignments of our sequences: </a:t>
            </a:r>
            <a:r>
              <a:rPr lang="en-US" sz="2800" b="1" dirty="0" err="1" smtClean="0"/>
              <a:t>assign_taxonomy.py</a:t>
            </a:r>
            <a:endParaRPr lang="en-US" sz="2800" dirty="0" smtClean="0"/>
          </a:p>
          <a:p>
            <a:r>
              <a:rPr lang="en-US" sz="2800" dirty="0" smtClean="0"/>
              <a:t> Made OTU tables (</a:t>
            </a:r>
            <a:r>
              <a:rPr lang="en-US" sz="2800" dirty="0" err="1" smtClean="0"/>
              <a:t>biom</a:t>
            </a:r>
            <a:r>
              <a:rPr lang="en-US" sz="2800" dirty="0" smtClean="0"/>
              <a:t> + classic): </a:t>
            </a:r>
            <a:r>
              <a:rPr lang="en-US" sz="2800" b="1" dirty="0" err="1" smtClean="0"/>
              <a:t>make_otu_table.py</a:t>
            </a:r>
            <a:endParaRPr lang="en-US" sz="2800" b="1" dirty="0" smtClean="0"/>
          </a:p>
          <a:p>
            <a:r>
              <a:rPr lang="en-US" sz="2800" dirty="0" smtClean="0"/>
              <a:t>Made a </a:t>
            </a:r>
            <a:r>
              <a:rPr lang="en-US" sz="2800" dirty="0" err="1" smtClean="0"/>
              <a:t>phylogenetic</a:t>
            </a:r>
            <a:r>
              <a:rPr lang="en-US" sz="2800" dirty="0" smtClean="0"/>
              <a:t> tree of our representative sequences: </a:t>
            </a:r>
            <a:r>
              <a:rPr lang="en-US" sz="2800" b="1" dirty="0" err="1" smtClean="0"/>
              <a:t>make_phylogeny.py</a:t>
            </a:r>
            <a:endParaRPr lang="en-US" sz="2800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0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this morning?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92500" lnSpcReduction="2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338666"/>
            <a:ext cx="8995833" cy="62705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00" y="6117168"/>
            <a:ext cx="5058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Ju</a:t>
            </a:r>
            <a:r>
              <a:rPr lang="en-US" dirty="0" smtClean="0"/>
              <a:t> and Zhang 2015 Applied Microbiology Technology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33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Non-metric multidimensional scaling (NMDS)</a:t>
            </a:r>
          </a:p>
          <a:p>
            <a:r>
              <a:rPr lang="en-US" dirty="0" smtClean="0"/>
              <a:t>Principle coordinates analysis (</a:t>
            </a:r>
            <a:r>
              <a:rPr lang="en-US" dirty="0" err="1" smtClean="0"/>
              <a:t>PCoA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Correspondence analysis (CA)</a:t>
            </a:r>
          </a:p>
          <a:p>
            <a:endParaRPr lang="en-US" dirty="0" smtClean="0"/>
          </a:p>
          <a:p>
            <a:r>
              <a:rPr lang="en-US" u="sng" dirty="0" smtClean="0"/>
              <a:t>Avoid</a:t>
            </a:r>
            <a:r>
              <a:rPr lang="en-US" dirty="0" smtClean="0"/>
              <a:t>:  Principle components analysis (PCA), Redundancy analysis (RDA) in some situations, and constrained analyses</a:t>
            </a:r>
            <a:r>
              <a:rPr lang="en-US" i="1" dirty="0" smtClean="0"/>
              <a:t> unless you really know what you are doing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</a:t>
            </a:r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picking OTUs</a:t>
            </a:r>
          </a:p>
          <a:p>
            <a:pPr lvl="1"/>
            <a:r>
              <a:rPr lang="en-US" dirty="0" smtClean="0"/>
              <a:t>assigning taxonomy to OTUs</a:t>
            </a:r>
          </a:p>
          <a:p>
            <a:pPr lvl="1"/>
            <a:r>
              <a:rPr lang="en-US" dirty="0" smtClean="0"/>
              <a:t>building phylogenetic tree</a:t>
            </a:r>
          </a:p>
          <a:p>
            <a:pPr lvl="1"/>
            <a:r>
              <a:rPr lang="en-US" dirty="0" smtClean="0"/>
              <a:t>Removing chimeras</a:t>
            </a:r>
          </a:p>
          <a:p>
            <a:pPr lvl="1"/>
            <a:r>
              <a:rPr lang="en-US" dirty="0" smtClean="0"/>
              <a:t>Building an “even” OTU table : equal No. sequences per sample</a:t>
            </a:r>
          </a:p>
          <a:p>
            <a:pPr lvl="1"/>
            <a:r>
              <a:rPr lang="en-US" b="1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51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54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92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78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3071</Words>
  <Application>Microsoft Macintosh PowerPoint</Application>
  <PresentationFormat>On-screen Show (4:3)</PresentationFormat>
  <Paragraphs>579</Paragraphs>
  <Slides>59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Office Theme</vt:lpstr>
      <vt:lpstr>Explorations in Data Analyses for Metagenomic Advances in Microbial Ecology</vt:lpstr>
      <vt:lpstr>Review</vt:lpstr>
      <vt:lpstr>Questions from yesterday?</vt:lpstr>
      <vt:lpstr>PowerPoint Presentation</vt:lpstr>
      <vt:lpstr>Intro to amplicon sequence analysis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Evenness</vt:lpstr>
      <vt:lpstr>Membership and Composition</vt:lpstr>
      <vt:lpstr>The advantages of phylogeny</vt:lpstr>
      <vt:lpstr>Subsampling exercise</vt:lpstr>
      <vt:lpstr>Subsampling:  Get “even” 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Tutorial:  What we’re about to do</vt:lpstr>
      <vt:lpstr>Approaches to Picking OTUs</vt:lpstr>
      <vt:lpstr>PowerPoint Presentation</vt:lpstr>
      <vt:lpstr>Diversity Part 2</vt:lpstr>
      <vt:lpstr>Diversity Part 1 Review </vt:lpstr>
      <vt:lpstr>Tutorial: what did we do?</vt:lpstr>
      <vt:lpstr>Questions from this morning?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65</cp:revision>
  <dcterms:created xsi:type="dcterms:W3CDTF">2014-08-12T23:38:17Z</dcterms:created>
  <dcterms:modified xsi:type="dcterms:W3CDTF">2015-06-10T15:25:06Z</dcterms:modified>
</cp:coreProperties>
</file>

<file path=docProps/thumbnail.jpeg>
</file>